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C"/>
    <a:srgbClr val="B96847"/>
    <a:srgbClr val="3C8C93"/>
    <a:srgbClr val="E4F3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>
      <p:cViewPr varScale="1">
        <p:scale>
          <a:sx n="128" d="100"/>
          <a:sy n="128" d="100"/>
        </p:scale>
        <p:origin x="88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4E851-49D3-4E35-BE66-84B7AC746B3E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55998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EFE44-1207-4BEB-A293-1E6F44FC9B62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2026311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65368-56EA-450F-8D81-F6ABCEBAA353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1938779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A7970-B5F4-49BA-8A73-BF802F4333D3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345666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8E07B-C5AF-4910-BBB7-488CAEBAEE00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391035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09B26-AA29-4C69-A472-8AD6791F4AA0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11511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2976C-1BD7-47DC-A961-A64ED783196C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253481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A164D-D077-411E-BE4C-A886A1F6984B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162926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28CA1-77EC-484D-AFD4-9311A1F23E2C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3027571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2D96F-CDDF-4834-B46D-B9C88E7CADE9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322607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FF982-C8BB-44EB-ACF7-5563BB269FAD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45692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  <a:endParaRPr lang="en-US" altLang="nb-NO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  <a:endParaRPr lang="en-US" altLang="nb-NO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692C3CA-46C5-4ADA-9FE2-5D6CC47FCF29}" type="slidenum">
              <a:rPr lang="en-US" altLang="nb-NO"/>
              <a:pPr/>
              <a:t>‹#›</a:t>
            </a:fld>
            <a:endParaRPr lang="en-US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rganization Chart 2"/>
          <p:cNvGrpSpPr>
            <a:grpSpLocks noChangeAspect="1"/>
          </p:cNvGrpSpPr>
          <p:nvPr/>
        </p:nvGrpSpPr>
        <p:grpSpPr bwMode="auto">
          <a:xfrm>
            <a:off x="3260093" y="3642503"/>
            <a:ext cx="4340415" cy="3183014"/>
            <a:chOff x="1503" y="1435"/>
            <a:chExt cx="2071" cy="1544"/>
          </a:xfrm>
          <a:gradFill>
            <a:gsLst>
              <a:gs pos="61000">
                <a:schemeClr val="bg2">
                  <a:lumMod val="40000"/>
                  <a:lumOff val="60000"/>
                </a:schemeClr>
              </a:gs>
              <a:gs pos="100000">
                <a:srgbClr val="E4F3F4"/>
              </a:gs>
            </a:gsLst>
            <a:path path="rect">
              <a:fillToRect r="100000" b="100000"/>
            </a:path>
          </a:gradFill>
        </p:grpSpPr>
        <p:sp>
          <p:nvSpPr>
            <p:cNvPr id="12" name="_s3088"/>
            <p:cNvSpPr>
              <a:spLocks noChangeArrowheads="1"/>
            </p:cNvSpPr>
            <p:nvPr/>
          </p:nvSpPr>
          <p:spPr bwMode="auto">
            <a:xfrm>
              <a:off x="1503" y="1435"/>
              <a:ext cx="1344" cy="154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80259" tIns="40130" rIns="80259" bIns="4013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200" b="1" dirty="0">
                <a:solidFill>
                  <a:srgbClr val="3C8C93"/>
                </a:solidFill>
              </a:endParaRPr>
            </a:p>
            <a:p>
              <a:pPr marL="0" marR="0" lvl="0" indent="0" algn="ctr" defTabSz="914400" eaLnBrk="0" latinLnBrk="0" hangingPunct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nb-NO" altLang="nb-NO" sz="1200" dirty="0">
                  <a:solidFill>
                    <a:srgbClr val="0071BC"/>
                  </a:solidFill>
                  <a:latin typeface="Poppins SemiBold" panose="00000700000000000000" pitchFamily="2" charset="0"/>
                  <a:ea typeface="+mj-ea"/>
                  <a:cs typeface="Poppins SemiBold" panose="00000700000000000000" pitchFamily="2" charset="0"/>
                </a:rPr>
                <a:t>Helse og Omsorg</a:t>
              </a: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100" dirty="0">
                <a:solidFill>
                  <a:schemeClr val="tx2">
                    <a:lumMod val="75000"/>
                    <a:lumOff val="25000"/>
                  </a:schemeClr>
                </a:solidFill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b-NO" altLang="nb-NO" sz="1000" b="1" dirty="0">
                  <a:latin typeface="Poppins" panose="00000500000000000000" pitchFamily="2" charset="0"/>
                  <a:cs typeface="Poppins" panose="00000500000000000000" pitchFamily="2" charset="0"/>
                </a:rPr>
                <a:t>Helse og Omsorgssjef</a:t>
              </a:r>
              <a:r>
                <a:rPr lang="nb-NO" altLang="nb-NO" sz="1000" dirty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	</a:t>
              </a:r>
            </a:p>
            <a:p>
              <a:pPr eaLnBrk="0" hangingPunct="0"/>
              <a:r>
                <a:rPr lang="nb-NO" altLang="nb-NO" sz="800" dirty="0">
                  <a:solidFill>
                    <a:srgbClr val="0071BC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Heidi Rønning</a:t>
              </a:r>
            </a:p>
            <a:p>
              <a:pPr eaLnBrk="0" hangingPunct="0"/>
              <a:endPara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pPr eaLnBrk="0" hangingPunct="0"/>
              <a:endPara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000" dirty="0">
                <a:solidFill>
                  <a:srgbClr val="B96847"/>
                </a:solidFill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000" dirty="0">
                <a:solidFill>
                  <a:srgbClr val="B96847"/>
                </a:solidFill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000" dirty="0">
                <a:solidFill>
                  <a:srgbClr val="B96847"/>
                </a:solidFill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000" dirty="0">
                <a:solidFill>
                  <a:srgbClr val="B96847"/>
                </a:solidFill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000" dirty="0">
                <a:solidFill>
                  <a:srgbClr val="B96847"/>
                </a:solidFill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000" dirty="0">
                <a:solidFill>
                  <a:srgbClr val="B96847"/>
                </a:solidFill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000" dirty="0">
                <a:solidFill>
                  <a:srgbClr val="B96847"/>
                </a:solidFill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000" dirty="0">
                <a:solidFill>
                  <a:srgbClr val="B96847"/>
                </a:solidFill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000" dirty="0">
                <a:solidFill>
                  <a:srgbClr val="B96847"/>
                </a:solidFill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200" dirty="0">
                <a:solidFill>
                  <a:schemeClr val="tx2">
                    <a:lumMod val="75000"/>
                    <a:lumOff val="25000"/>
                  </a:schemeClr>
                </a:solidFill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000" dirty="0">
                <a:solidFill>
                  <a:srgbClr val="B96847"/>
                </a:solidFill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100" dirty="0">
                <a:solidFill>
                  <a:schemeClr val="tx2">
                    <a:lumMod val="75000"/>
                    <a:lumOff val="25000"/>
                  </a:schemeClr>
                </a:solidFill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000" dirty="0">
                <a:solidFill>
                  <a:srgbClr val="B96847"/>
                </a:solidFill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000" dirty="0">
                <a:solidFill>
                  <a:srgbClr val="B96847"/>
                </a:solidFill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000" dirty="0">
                <a:solidFill>
                  <a:srgbClr val="B96847"/>
                </a:solidFill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b-NO" altLang="nb-NO" sz="1200" dirty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	</a:t>
              </a:r>
            </a:p>
          </p:txBody>
        </p:sp>
        <p:sp>
          <p:nvSpPr>
            <p:cNvPr id="13" name="_s3089"/>
            <p:cNvSpPr>
              <a:spLocks noChangeArrowheads="1"/>
            </p:cNvSpPr>
            <p:nvPr/>
          </p:nvSpPr>
          <p:spPr bwMode="auto">
            <a:xfrm>
              <a:off x="2880" y="1439"/>
              <a:ext cx="694" cy="81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none" lIns="80259" tIns="40130" rIns="80259" bIns="40130" numCol="1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nb-NO" altLang="nb-NO" sz="1200" b="1" dirty="0">
                <a:solidFill>
                  <a:srgbClr val="3C8C93"/>
                </a:solidFill>
              </a:endParaRPr>
            </a:p>
            <a:p>
              <a:pPr algn="ctr" eaLnBrk="0" hangingPunct="0"/>
              <a:endParaRPr lang="nb-NO" altLang="nb-NO" sz="1200" b="1" dirty="0">
                <a:solidFill>
                  <a:srgbClr val="3C8C93"/>
                </a:solidFill>
              </a:endParaRPr>
            </a:p>
            <a:p>
              <a:pPr algn="ctr" eaLnBrk="0" hangingPunct="0"/>
              <a:endParaRPr lang="nb-NO" altLang="nb-NO" sz="1200" b="1" dirty="0">
                <a:solidFill>
                  <a:srgbClr val="3C8C93"/>
                </a:solidFill>
              </a:endParaRPr>
            </a:p>
            <a:p>
              <a:pPr algn="ctr" eaLnBrk="0" hangingPunct="0"/>
              <a:r>
                <a:rPr lang="nb-NO" altLang="nb-NO" sz="1200" dirty="0">
                  <a:solidFill>
                    <a:srgbClr val="0071BC"/>
                  </a:solidFill>
                  <a:latin typeface="Poppins SemiBold" panose="00000700000000000000" pitchFamily="2" charset="0"/>
                  <a:ea typeface="+mj-ea"/>
                  <a:cs typeface="Poppins SemiBold" panose="00000700000000000000" pitchFamily="2" charset="0"/>
                </a:rPr>
                <a:t>Teknisk etat</a:t>
              </a: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200" b="1" dirty="0">
                <a:solidFill>
                  <a:srgbClr val="3C8C93"/>
                </a:solidFill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b-NO" altLang="nb-NO" sz="1000" b="1" dirty="0">
                  <a:latin typeface="Poppins" panose="00000500000000000000" pitchFamily="2" charset="0"/>
                  <a:cs typeface="Poppins" panose="00000500000000000000" pitchFamily="2" charset="0"/>
                </a:rPr>
                <a:t>Teknisk Sjef</a:t>
              </a:r>
              <a:r>
                <a:rPr lang="nb-NO" altLang="nb-NO" sz="1000" dirty="0">
                  <a:solidFill>
                    <a:schemeClr val="tx2">
                      <a:lumMod val="75000"/>
                      <a:lumOff val="25000"/>
                    </a:schemeClr>
                  </a:solidFill>
                </a:rPr>
                <a:t>	</a:t>
              </a:r>
            </a:p>
            <a:p>
              <a:pPr marL="0" marR="0" indent="0" defTabSz="914400" eaLnBrk="0" latinLnBrk="0" hangingPunct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nb-NO" altLang="nb-NO" sz="800" dirty="0">
                  <a:solidFill>
                    <a:srgbClr val="0071BC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Ove Lorentzen</a:t>
              </a: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000" dirty="0">
                <a:solidFill>
                  <a:srgbClr val="B96847"/>
                </a:solidFill>
              </a:endParaRPr>
            </a:p>
            <a:p>
              <a:pPr eaLnBrk="0" hangingPunct="0"/>
              <a:r>
                <a:rPr lang="nb-NO" altLang="nb-NO" sz="800" b="1" dirty="0">
                  <a:solidFill>
                    <a:schemeClr val="tx2">
                      <a:lumMod val="75000"/>
                      <a:lumOff val="2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Vann og Avløp</a:t>
              </a:r>
            </a:p>
            <a:p>
              <a:pPr eaLnBrk="0" hangingPunct="0"/>
              <a:r>
                <a:rPr lang="nb-NO" altLang="nb-NO" sz="800" dirty="0">
                  <a:solidFill>
                    <a:srgbClr val="0071BC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Odd Arne Andreassen</a:t>
              </a: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200" dirty="0"/>
            </a:p>
            <a:p>
              <a:pPr eaLnBrk="0" hangingPunct="0"/>
              <a:endPara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nb-NO" altLang="nb-NO" sz="1200" dirty="0"/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altLang="nb-N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	</a:t>
              </a:r>
            </a:p>
          </p:txBody>
        </p:sp>
      </p:grpSp>
      <p:sp>
        <p:nvSpPr>
          <p:cNvPr id="3096" name="Rectangle 24"/>
          <p:cNvSpPr>
            <a:spLocks noGrp="1" noChangeArrowheads="1"/>
          </p:cNvSpPr>
          <p:nvPr>
            <p:ph type="title"/>
          </p:nvPr>
        </p:nvSpPr>
        <p:spPr>
          <a:xfrm>
            <a:off x="683568" y="161141"/>
            <a:ext cx="8229600" cy="1143000"/>
          </a:xfrm>
        </p:spPr>
        <p:txBody>
          <a:bodyPr/>
          <a:lstStyle/>
          <a:p>
            <a:pPr algn="l"/>
            <a:r>
              <a:rPr lang="en-US" altLang="nb-NO" sz="1400" dirty="0">
                <a:solidFill>
                  <a:srgbClr val="0071BC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   </a:t>
            </a:r>
            <a:br>
              <a:rPr lang="en-US" altLang="nb-NO" sz="1400" dirty="0">
                <a:solidFill>
                  <a:srgbClr val="0071BC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</a:br>
            <a:r>
              <a:rPr lang="en-US" altLang="nb-NO" sz="1400" dirty="0">
                <a:solidFill>
                  <a:srgbClr val="0071BC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                                   </a:t>
            </a:r>
            <a:r>
              <a:rPr lang="en-US" altLang="nb-NO" sz="2000" dirty="0">
                <a:solidFill>
                  <a:srgbClr val="0071BC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ORGANISASJONSKART</a:t>
            </a:r>
            <a:br>
              <a:rPr lang="en-US" altLang="nb-NO" sz="2000" dirty="0">
                <a:solidFill>
                  <a:srgbClr val="0071BC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</a:br>
            <a:r>
              <a:rPr lang="en-US" altLang="nb-NO" sz="1400" dirty="0">
                <a:solidFill>
                  <a:srgbClr val="0071BC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             </a:t>
            </a:r>
            <a:br>
              <a:rPr lang="en-US" altLang="nb-NO" sz="1400" dirty="0">
                <a:solidFill>
                  <a:srgbClr val="0071BC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</a:br>
            <a:r>
              <a:rPr lang="en-US" altLang="nb-NO" sz="1400" dirty="0">
                <a:solidFill>
                  <a:srgbClr val="0071BC"/>
                </a:solidFill>
                <a:latin typeface="Poppins SemiBold" panose="00000700000000000000" pitchFamily="2" charset="0"/>
                <a:cs typeface="Poppins SemiBold" panose="00000700000000000000" pitchFamily="2" charset="0"/>
              </a:rPr>
              <a:t> VÆRØY KOMMUNE</a:t>
            </a: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107504" y="134650"/>
            <a:ext cx="793678" cy="1081989"/>
          </a:xfrm>
          <a:prstGeom prst="rect">
            <a:avLst/>
          </a:prstGeom>
        </p:spPr>
      </p:pic>
      <p:sp>
        <p:nvSpPr>
          <p:cNvPr id="73" name="_s3085"/>
          <p:cNvSpPr>
            <a:spLocks noChangeArrowheads="1"/>
          </p:cNvSpPr>
          <p:nvPr/>
        </p:nvSpPr>
        <p:spPr bwMode="auto">
          <a:xfrm>
            <a:off x="3382352" y="1215292"/>
            <a:ext cx="2285918" cy="63907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80259" tIns="40130" rIns="80259" bIns="4013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KOMMUNEDIREKTØR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1" i="0" u="none" strike="noStrike" cap="none" normalizeH="0" baseline="0" dirty="0">
                <a:ln>
                  <a:noFill/>
                </a:ln>
                <a:solidFill>
                  <a:srgbClr val="0071BC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Stig Stark-johansen</a:t>
            </a:r>
          </a:p>
        </p:txBody>
      </p:sp>
      <p:sp>
        <p:nvSpPr>
          <p:cNvPr id="76" name="_s3084"/>
          <p:cNvSpPr>
            <a:spLocks noChangeArrowheads="1"/>
          </p:cNvSpPr>
          <p:nvPr/>
        </p:nvSpPr>
        <p:spPr bwMode="auto">
          <a:xfrm>
            <a:off x="4615960" y="2028801"/>
            <a:ext cx="4528040" cy="103048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80259" tIns="40130" rIns="80259" bIns="40130" numCol="1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nb-NO" altLang="nb-NO" sz="1200" dirty="0">
              <a:solidFill>
                <a:srgbClr val="0071BC"/>
              </a:solidFill>
              <a:latin typeface="Poppins SemiBold" panose="00000700000000000000" pitchFamily="2" charset="0"/>
              <a:ea typeface="+mj-ea"/>
              <a:cs typeface="Poppins SemiBold" panose="00000700000000000000" pitchFamily="2" charset="0"/>
            </a:endParaRPr>
          </a:p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nb-NO" altLang="nb-NO" sz="1200" dirty="0">
              <a:solidFill>
                <a:srgbClr val="0071BC"/>
              </a:solidFill>
              <a:latin typeface="Poppins SemiBold" panose="00000700000000000000" pitchFamily="2" charset="0"/>
              <a:ea typeface="+mj-ea"/>
              <a:cs typeface="Poppins SemiBold" panose="00000700000000000000" pitchFamily="2" charset="0"/>
            </a:endParaRPr>
          </a:p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nb-NO" altLang="nb-NO" sz="1200" dirty="0">
              <a:solidFill>
                <a:srgbClr val="0071BC"/>
              </a:solidFill>
              <a:latin typeface="Poppins SemiBold" panose="00000700000000000000" pitchFamily="2" charset="0"/>
              <a:ea typeface="+mj-ea"/>
              <a:cs typeface="Poppins SemiBold" panose="00000700000000000000" pitchFamily="2" charset="0"/>
            </a:endParaRPr>
          </a:p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nb-NO" altLang="nb-NO" sz="1200" dirty="0">
                <a:solidFill>
                  <a:srgbClr val="0071BC"/>
                </a:solidFill>
                <a:latin typeface="Poppins SemiBold" panose="00000700000000000000" pitchFamily="2" charset="0"/>
                <a:ea typeface="+mj-ea"/>
                <a:cs typeface="Poppins SemiBold" panose="00000700000000000000" pitchFamily="2" charset="0"/>
              </a:rPr>
              <a:t>Administrasjonsstab</a:t>
            </a:r>
          </a:p>
          <a:p>
            <a:pPr lvl="0" eaLnBrk="0" hangingPunct="0"/>
            <a:r>
              <a:rPr lang="nb-NO" altLang="nb-NO" sz="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Arkiv- og serviceansvarlig     Personal- og                                                     Næringssjef                                      </a:t>
            </a:r>
            <a:r>
              <a:rPr lang="nb-NO" altLang="nb-NO" sz="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	                </a:t>
            </a:r>
            <a:endParaRPr lang="nb-NO" altLang="nb-NO" sz="800" dirty="0">
              <a:solidFill>
                <a:srgbClr val="0071BC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eaLnBrk="0" hangingPunct="0"/>
            <a:r>
              <a: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Kristine Sørheim	                      </a:t>
            </a:r>
            <a:r>
              <a:rPr lang="nb-NO" altLang="nb-NO" sz="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administrasjonsmedarbeider            </a:t>
            </a:r>
            <a:r>
              <a: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Christian Meza</a:t>
            </a:r>
            <a:endParaRPr lang="nb-NO" altLang="nb-NO" sz="1000" dirty="0">
              <a:solidFill>
                <a:srgbClr val="0071BC"/>
              </a:solidFill>
            </a:endParaRPr>
          </a:p>
          <a:p>
            <a:pPr eaLnBrk="0" hangingPunct="0"/>
            <a:r>
              <a:rPr kumimoji="0" lang="nb-NO" altLang="nb-NO" sz="1000" b="0" i="0" u="none" strike="noStrike" kern="1200" cap="none" spc="0" normalizeH="0" baseline="0" noProof="0" dirty="0">
                <a:ln>
                  <a:noFill/>
                </a:ln>
                <a:solidFill>
                  <a:srgbClr val="0071BC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                                              </a:t>
            </a:r>
            <a:r>
              <a:rPr kumimoji="0" lang="nb-NO" altLang="nb-NO" sz="800" b="0" i="0" u="none" strike="noStrike" kern="1200" cap="none" spc="0" normalizeH="0" baseline="0" noProof="0" dirty="0">
                <a:ln>
                  <a:noFill/>
                </a:ln>
                <a:solidFill>
                  <a:srgbClr val="0071BC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Heidi Bolte</a:t>
            </a:r>
            <a:endParaRPr lang="nb-NO" altLang="nb-NO" sz="1400" b="1" dirty="0">
              <a:solidFill>
                <a:srgbClr val="3C8C93"/>
              </a:solidFill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400" b="1" i="0" u="none" strike="noStrike" cap="none" normalizeH="0" baseline="0" dirty="0">
              <a:ln>
                <a:noFill/>
              </a:ln>
              <a:solidFill>
                <a:srgbClr val="3C8C93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400" b="1" i="0" u="none" strike="noStrike" cap="none" normalizeH="0" baseline="0" dirty="0">
              <a:ln>
                <a:noFill/>
              </a:ln>
              <a:solidFill>
                <a:srgbClr val="3C8C9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_s3102"/>
          <p:cNvSpPr>
            <a:spLocks noChangeArrowheads="1"/>
          </p:cNvSpPr>
          <p:nvPr/>
        </p:nvSpPr>
        <p:spPr bwMode="auto">
          <a:xfrm>
            <a:off x="7668677" y="4192902"/>
            <a:ext cx="1440160" cy="223013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endParaRPr lang="nb-NO" altLang="nb-NO" sz="1200" dirty="0">
              <a:solidFill>
                <a:srgbClr val="0071BC"/>
              </a:solidFill>
              <a:latin typeface="Poppins SemiBold" panose="00000700000000000000" pitchFamily="2" charset="0"/>
              <a:ea typeface="+mj-ea"/>
              <a:cs typeface="Poppins SemiBold" panose="00000700000000000000" pitchFamily="2" charset="0"/>
            </a:endParaRPr>
          </a:p>
          <a:p>
            <a:pPr lvl="0" algn="ctr" eaLnBrk="0" hangingPunct="0"/>
            <a:r>
              <a:rPr lang="nb-NO" altLang="nb-NO" sz="1200" dirty="0">
                <a:solidFill>
                  <a:srgbClr val="0071BC"/>
                </a:solidFill>
                <a:latin typeface="Poppins SemiBold" panose="00000700000000000000" pitchFamily="2" charset="0"/>
                <a:ea typeface="+mj-ea"/>
                <a:cs typeface="Poppins SemiBold" panose="00000700000000000000" pitchFamily="2" charset="0"/>
              </a:rPr>
              <a:t>Kultur</a:t>
            </a:r>
          </a:p>
          <a:p>
            <a:pPr lvl="0" eaLnBrk="0" hangingPunct="0"/>
            <a:endParaRPr lang="nb-NO" altLang="nb-NO" sz="1200" dirty="0"/>
          </a:p>
          <a:p>
            <a:pPr eaLnBrk="0" hangingPunct="0"/>
            <a:r>
              <a:rPr lang="nb-NO" altLang="nb-NO" sz="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Kulturkonsulent</a:t>
            </a:r>
            <a:r>
              <a:rPr lang="nb-NO" altLang="nb-NO" sz="11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	</a:t>
            </a:r>
            <a:endParaRPr lang="nb-NO" altLang="nb-NO" sz="1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0" eaLnBrk="0" hangingPunct="0"/>
            <a:r>
              <a: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Erling Skarv Johansen</a:t>
            </a:r>
          </a:p>
          <a:p>
            <a:pPr lvl="0" eaLnBrk="0" hangingPunct="0"/>
            <a:endParaRPr lang="nb-NO" altLang="nb-NO" sz="1100" dirty="0">
              <a:solidFill>
                <a:srgbClr val="B96847"/>
              </a:solidFill>
            </a:endParaRPr>
          </a:p>
          <a:p>
            <a:pPr lvl="0" eaLnBrk="0" hangingPunct="0"/>
            <a:r>
              <a:rPr lang="nb-NO" altLang="nb-NO" sz="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Folkehelse- og </a:t>
            </a:r>
          </a:p>
          <a:p>
            <a:pPr lvl="0" eaLnBrk="0" hangingPunct="0"/>
            <a:r>
              <a:rPr lang="nb-NO" altLang="nb-NO" sz="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fritidskoordinator   </a:t>
            </a:r>
          </a:p>
          <a:p>
            <a:pPr eaLnBrk="0" hangingPunct="0"/>
            <a:r>
              <a: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Rita Adolfsen</a:t>
            </a:r>
            <a:r>
              <a:rPr lang="nb-NO" altLang="nb-NO" sz="1000" dirty="0">
                <a:solidFill>
                  <a:srgbClr val="0071BC"/>
                </a:solidFill>
              </a:rPr>
              <a:t>	</a:t>
            </a:r>
          </a:p>
          <a:p>
            <a:pPr lvl="0" eaLnBrk="0" hangingPunct="0"/>
            <a:endParaRPr lang="nb-NO" altLang="nb-NO" sz="1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eaLnBrk="0" hangingPunct="0"/>
            <a:r>
              <a:rPr lang="nb-NO" altLang="nb-NO" sz="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Bibliotek</a:t>
            </a:r>
          </a:p>
          <a:p>
            <a:pPr lvl="0" eaLnBrk="0" hangingPunct="0"/>
            <a:r>
              <a: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Ann-Merethe Bensvik</a:t>
            </a:r>
          </a:p>
          <a:p>
            <a:endParaRPr lang="nb-NO" altLang="nb-NO" sz="1100" b="1" dirty="0">
              <a:solidFill>
                <a:srgbClr val="3C8C93"/>
              </a:solidFill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100" dirty="0"/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_s3102"/>
          <p:cNvSpPr>
            <a:spLocks noChangeArrowheads="1"/>
          </p:cNvSpPr>
          <p:nvPr/>
        </p:nvSpPr>
        <p:spPr bwMode="auto">
          <a:xfrm>
            <a:off x="1283285" y="3642503"/>
            <a:ext cx="912452" cy="151501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nb-NO" altLang="nb-NO" sz="1200" b="1" dirty="0">
              <a:solidFill>
                <a:srgbClr val="3C8C93"/>
              </a:solidFill>
            </a:endParaRPr>
          </a:p>
          <a:p>
            <a:pPr algn="ctr" eaLnBrk="0" hangingPunct="0"/>
            <a:endParaRPr lang="nb-NO" altLang="nb-NO" sz="1200" b="1" dirty="0">
              <a:solidFill>
                <a:srgbClr val="3C8C93"/>
              </a:solidFill>
            </a:endParaRPr>
          </a:p>
          <a:p>
            <a:pPr algn="ctr" eaLnBrk="0" hangingPunct="0"/>
            <a:r>
              <a:rPr lang="nb-NO" altLang="nb-NO" sz="1100" dirty="0">
                <a:solidFill>
                  <a:srgbClr val="0071BC"/>
                </a:solidFill>
                <a:latin typeface="Poppins SemiBold" panose="00000700000000000000" pitchFamily="2" charset="0"/>
                <a:ea typeface="+mj-ea"/>
                <a:cs typeface="Poppins SemiBold" panose="00000700000000000000" pitchFamily="2" charset="0"/>
              </a:rPr>
              <a:t>Værøy </a:t>
            </a:r>
          </a:p>
          <a:p>
            <a:pPr algn="ctr" eaLnBrk="0" hangingPunct="0"/>
            <a:r>
              <a:rPr lang="nb-NO" altLang="nb-NO" sz="1100" dirty="0">
                <a:solidFill>
                  <a:srgbClr val="0071BC"/>
                </a:solidFill>
                <a:latin typeface="Poppins SemiBold" panose="00000700000000000000" pitchFamily="2" charset="0"/>
                <a:ea typeface="+mj-ea"/>
                <a:cs typeface="Poppins SemiBold" panose="00000700000000000000" pitchFamily="2" charset="0"/>
              </a:rPr>
              <a:t>Barnehage</a:t>
            </a:r>
          </a:p>
          <a:p>
            <a:pPr lvl="0" eaLnBrk="0" hangingPunct="0"/>
            <a:endParaRPr lang="nb-NO" altLang="nb-NO" sz="1000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lvl="0" eaLnBrk="0" hangingPunct="0"/>
            <a:r>
              <a:rPr lang="nb-NO" altLang="nb-NO" sz="1000" b="1" dirty="0">
                <a:latin typeface="Poppins" panose="00000500000000000000" pitchFamily="2" charset="0"/>
                <a:cs typeface="Poppins" panose="00000500000000000000" pitchFamily="2" charset="0"/>
              </a:rPr>
              <a:t>Styrer</a:t>
            </a:r>
            <a:r>
              <a:rPr lang="nb-NO" altLang="nb-NO" sz="1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	</a:t>
            </a:r>
          </a:p>
          <a:p>
            <a:pPr eaLnBrk="0" hangingPunct="0"/>
            <a:r>
              <a: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Beathe Fagertun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100" dirty="0"/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100" dirty="0"/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100" dirty="0"/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4" name="_s3103"/>
          <p:cNvCxnSpPr>
            <a:cxnSpLocks noChangeShapeType="1"/>
          </p:cNvCxnSpPr>
          <p:nvPr/>
        </p:nvCxnSpPr>
        <p:spPr bwMode="auto">
          <a:xfrm rot="5400000" flipH="1" flipV="1">
            <a:off x="846545" y="3555563"/>
            <a:ext cx="109276" cy="85217"/>
          </a:xfrm>
          <a:prstGeom prst="bentConnector3">
            <a:avLst>
              <a:gd name="adj1" fmla="val 50000"/>
            </a:avLst>
          </a:prstGeom>
          <a:gradFill>
            <a:gsLst>
              <a:gs pos="61000">
                <a:schemeClr val="bg2">
                  <a:lumMod val="40000"/>
                  <a:lumOff val="60000"/>
                </a:schemeClr>
              </a:gs>
              <a:gs pos="100000">
                <a:srgbClr val="E4F3F4"/>
              </a:gs>
            </a:gsLst>
            <a:path path="rect">
              <a:fillToRect r="100000" b="100000"/>
            </a:path>
          </a:gradFill>
          <a:ln w="101600">
            <a:solidFill>
              <a:schemeClr val="bg2">
                <a:lumMod val="20000"/>
                <a:lumOff val="80000"/>
              </a:schemeClr>
            </a:solidFill>
            <a:miter lim="800000"/>
            <a:headEnd/>
            <a:tailEnd/>
          </a:ln>
        </p:spPr>
      </p:cxnSp>
      <p:cxnSp>
        <p:nvCxnSpPr>
          <p:cNvPr id="60" name="_s3103"/>
          <p:cNvCxnSpPr>
            <a:cxnSpLocks noChangeShapeType="1"/>
          </p:cNvCxnSpPr>
          <p:nvPr/>
        </p:nvCxnSpPr>
        <p:spPr bwMode="auto">
          <a:xfrm rot="5400000" flipH="1" flipV="1">
            <a:off x="1684873" y="3537084"/>
            <a:ext cx="109276" cy="85217"/>
          </a:xfrm>
          <a:prstGeom prst="bentConnector3">
            <a:avLst>
              <a:gd name="adj1" fmla="val 50000"/>
            </a:avLst>
          </a:prstGeom>
          <a:gradFill>
            <a:gsLst>
              <a:gs pos="61000">
                <a:schemeClr val="bg2">
                  <a:lumMod val="40000"/>
                  <a:lumOff val="60000"/>
                </a:schemeClr>
              </a:gs>
              <a:gs pos="100000">
                <a:srgbClr val="E4F3F4"/>
              </a:gs>
            </a:gsLst>
            <a:path path="rect">
              <a:fillToRect r="100000" b="100000"/>
            </a:path>
          </a:gradFill>
          <a:ln w="101600">
            <a:solidFill>
              <a:schemeClr val="bg2">
                <a:lumMod val="20000"/>
                <a:lumOff val="80000"/>
              </a:schemeClr>
            </a:solidFill>
            <a:miter lim="800000"/>
            <a:headEnd/>
            <a:tailEnd/>
          </a:ln>
        </p:spPr>
      </p:cxnSp>
      <p:sp>
        <p:nvSpPr>
          <p:cNvPr id="87" name="_s3087"/>
          <p:cNvSpPr>
            <a:spLocks noChangeArrowheads="1"/>
          </p:cNvSpPr>
          <p:nvPr/>
        </p:nvSpPr>
        <p:spPr bwMode="auto">
          <a:xfrm>
            <a:off x="19393" y="3642503"/>
            <a:ext cx="1137996" cy="115554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80259" tIns="40130" rIns="80259" bIns="4013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200" b="1" dirty="0">
              <a:solidFill>
                <a:srgbClr val="3C8C93"/>
              </a:solidFill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200" b="1" dirty="0">
              <a:solidFill>
                <a:srgbClr val="3C8C93"/>
              </a:solidFill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200" b="1" dirty="0">
              <a:solidFill>
                <a:srgbClr val="3C8C93"/>
              </a:solidFill>
            </a:endParaRPr>
          </a:p>
          <a:p>
            <a:pPr algn="ctr" eaLnBrk="0" hangingPunct="0"/>
            <a:endParaRPr lang="nb-NO" altLang="nb-NO" sz="1200" dirty="0">
              <a:solidFill>
                <a:srgbClr val="0071BC"/>
              </a:solidFill>
              <a:latin typeface="Poppins SemiBold" panose="00000700000000000000" pitchFamily="2" charset="0"/>
              <a:ea typeface="+mj-ea"/>
              <a:cs typeface="Poppins SemiBold" panose="00000700000000000000" pitchFamily="2" charset="0"/>
            </a:endParaRPr>
          </a:p>
          <a:p>
            <a:pPr algn="ctr" eaLnBrk="0" hangingPunct="0"/>
            <a:endParaRPr lang="nb-NO" altLang="nb-NO" sz="1100" dirty="0">
              <a:solidFill>
                <a:srgbClr val="0071BC"/>
              </a:solidFill>
              <a:latin typeface="Poppins SemiBold" panose="00000700000000000000" pitchFamily="2" charset="0"/>
              <a:ea typeface="+mj-ea"/>
              <a:cs typeface="Poppins SemiBold" panose="00000700000000000000" pitchFamily="2" charset="0"/>
            </a:endParaRPr>
          </a:p>
          <a:p>
            <a:pPr algn="ctr" eaLnBrk="0" hangingPunct="0"/>
            <a:endParaRPr lang="nb-NO" altLang="nb-NO" sz="1100" dirty="0">
              <a:solidFill>
                <a:srgbClr val="0071BC"/>
              </a:solidFill>
              <a:latin typeface="Poppins SemiBold" panose="00000700000000000000" pitchFamily="2" charset="0"/>
              <a:ea typeface="+mj-ea"/>
              <a:cs typeface="Poppins SemiBold" panose="00000700000000000000" pitchFamily="2" charset="0"/>
            </a:endParaRPr>
          </a:p>
          <a:p>
            <a:pPr algn="ctr" eaLnBrk="0" hangingPunct="0"/>
            <a:endParaRPr lang="nb-NO" altLang="nb-NO" sz="1100" dirty="0">
              <a:solidFill>
                <a:srgbClr val="0071BC"/>
              </a:solidFill>
              <a:latin typeface="Poppins SemiBold" panose="00000700000000000000" pitchFamily="2" charset="0"/>
              <a:ea typeface="+mj-ea"/>
              <a:cs typeface="Poppins SemiBold" panose="00000700000000000000" pitchFamily="2" charset="0"/>
            </a:endParaRPr>
          </a:p>
          <a:p>
            <a:pPr algn="ctr" eaLnBrk="0" hangingPunct="0"/>
            <a:r>
              <a:rPr lang="nb-NO" altLang="nb-NO" sz="1100" dirty="0">
                <a:solidFill>
                  <a:srgbClr val="0071BC"/>
                </a:solidFill>
                <a:latin typeface="Poppins SemiBold" panose="00000700000000000000" pitchFamily="2" charset="0"/>
                <a:ea typeface="+mj-ea"/>
                <a:cs typeface="Poppins SemiBold" panose="00000700000000000000" pitchFamily="2" charset="0"/>
              </a:rPr>
              <a:t>Værøy Skole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1000" b="1" dirty="0">
                <a:latin typeface="Poppins" panose="00000500000000000000" pitchFamily="2" charset="0"/>
                <a:cs typeface="Poppins" panose="00000500000000000000" pitchFamily="2" charset="0"/>
              </a:rPr>
              <a:t>Skole Rektor</a:t>
            </a:r>
            <a:r>
              <a:rPr lang="nb-NO" altLang="nb-NO" sz="1000" dirty="0">
                <a:solidFill>
                  <a:srgbClr val="3C8C93"/>
                </a:solidFill>
              </a:rPr>
              <a:t>	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Mariann Sletten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000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800" dirty="0">
              <a:solidFill>
                <a:srgbClr val="0071BC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	</a:t>
            </a:r>
            <a:r>
              <a:rPr lang="nb-NO" altLang="nb-NO" sz="1000" dirty="0">
                <a:solidFill>
                  <a:srgbClr val="B96847"/>
                </a:solidFill>
              </a:rPr>
              <a:t>	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1200" dirty="0">
                <a:solidFill>
                  <a:srgbClr val="3C8C93"/>
                </a:solidFill>
              </a:rPr>
              <a:t>	</a:t>
            </a:r>
            <a:endParaRPr kumimoji="0" lang="nb-NO" altLang="nb-NO" sz="1200" b="0" i="0" u="none" strike="noStrike" cap="none" normalizeH="0" baseline="0" dirty="0">
              <a:ln>
                <a:noFill/>
              </a:ln>
              <a:solidFill>
                <a:srgbClr val="3C8C9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_s3089"/>
          <p:cNvSpPr>
            <a:spLocks noChangeArrowheads="1"/>
          </p:cNvSpPr>
          <p:nvPr/>
        </p:nvSpPr>
        <p:spPr bwMode="auto">
          <a:xfrm>
            <a:off x="4615959" y="4465291"/>
            <a:ext cx="1364621" cy="21398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 vert="horz" wrap="none" lIns="80259" tIns="40130" rIns="80259" bIns="4013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nb-NO" altLang="nb-NO" sz="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Sykehjem og	</a:t>
            </a:r>
          </a:p>
          <a:p>
            <a:pPr lvl="0" eaLnBrk="0" hangingPunct="0"/>
            <a:r>
              <a:rPr lang="nb-NO" altLang="nb-NO" sz="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Hjemmetjenester  </a:t>
            </a:r>
          </a:p>
          <a:p>
            <a:pPr eaLnBrk="0" hangingPunct="0"/>
            <a:r>
              <a: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Jorun Gjetøy</a:t>
            </a:r>
          </a:p>
          <a:p>
            <a:pPr lvl="0" eaLnBrk="0" hangingPunct="0"/>
            <a:endParaRPr lang="nb-NO" altLang="nb-NO" sz="9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0" eaLnBrk="0" hangingPunct="0"/>
            <a:r>
              <a:rPr lang="nb-NO" altLang="nb-NO" sz="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Psykisk helse og rus</a:t>
            </a:r>
            <a:r>
              <a:rPr lang="nb-NO" altLang="nb-NO" sz="9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	</a:t>
            </a:r>
            <a:endParaRPr lang="nb-NO" altLang="nb-NO" sz="10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eaLnBrk="0" hangingPunct="0"/>
            <a:r>
              <a: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Ina Ulrichsen</a:t>
            </a:r>
          </a:p>
          <a:p>
            <a:pPr lvl="0" eaLnBrk="0" hangingPunct="0"/>
            <a:endParaRPr lang="nb-NO" altLang="nb-NO" sz="1000" dirty="0">
              <a:solidFill>
                <a:srgbClr val="0071BC"/>
              </a:solidFill>
            </a:endParaRPr>
          </a:p>
          <a:p>
            <a:pPr eaLnBrk="0" hangingPunct="0"/>
            <a:r>
              <a:rPr lang="nb-NO" altLang="nb-NO" sz="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Tekniske hjelpemidler</a:t>
            </a:r>
          </a:p>
          <a:p>
            <a:pPr lvl="0" eaLnBrk="0" hangingPunct="0"/>
            <a:r>
              <a: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Håvard Bjerkeli</a:t>
            </a:r>
          </a:p>
          <a:p>
            <a:pPr lvl="0" eaLnBrk="0" hangingPunct="0"/>
            <a:endParaRPr lang="nb-NO" altLang="nb-NO" sz="1000" dirty="0">
              <a:solidFill>
                <a:srgbClr val="0071BC"/>
              </a:solidFill>
            </a:endParaRPr>
          </a:p>
          <a:p>
            <a:pPr lvl="0" eaLnBrk="0" hangingPunct="0"/>
            <a:endParaRPr lang="nb-NO" altLang="nb-NO" sz="900" dirty="0">
              <a:solidFill>
                <a:srgbClr val="B96847"/>
              </a:solidFill>
            </a:endParaRPr>
          </a:p>
        </p:txBody>
      </p:sp>
      <p:sp>
        <p:nvSpPr>
          <p:cNvPr id="57" name="_s3089"/>
          <p:cNvSpPr>
            <a:spLocks noChangeArrowheads="1"/>
          </p:cNvSpPr>
          <p:nvPr/>
        </p:nvSpPr>
        <p:spPr bwMode="auto">
          <a:xfrm>
            <a:off x="3357928" y="4465291"/>
            <a:ext cx="1258031" cy="212007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 vert="horz" wrap="none" lIns="80259" tIns="40130" rIns="80259" bIns="4013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nb-NO" altLang="nb-NO" sz="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Helsestasjon</a:t>
            </a:r>
            <a:r>
              <a:rPr lang="nb-NO" altLang="nb-NO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	</a:t>
            </a:r>
          </a:p>
          <a:p>
            <a:pPr lvl="0" eaLnBrk="0" hangingPunct="0"/>
            <a:r>
              <a: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Cathrine Færrseth</a:t>
            </a:r>
          </a:p>
          <a:p>
            <a:pPr lvl="0" eaLnBrk="0" hangingPunct="0"/>
            <a:endParaRPr lang="nb-NO" altLang="nb-NO" sz="8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lvl="0" eaLnBrk="0" hangingPunct="0"/>
            <a:r>
              <a:rPr lang="nb-NO" altLang="nb-NO" sz="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Fysioterapi</a:t>
            </a:r>
            <a:r>
              <a:rPr lang="nb-NO" altLang="nb-NO" sz="1000" dirty="0">
                <a:solidFill>
                  <a:srgbClr val="B96847"/>
                </a:solidFill>
              </a:rPr>
              <a:t>	</a:t>
            </a:r>
          </a:p>
          <a:p>
            <a:pPr lvl="0" eaLnBrk="0" hangingPunct="0"/>
            <a:r>
              <a: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Katrine Hårberg</a:t>
            </a:r>
            <a:endParaRPr lang="nb-NO" altLang="nb-NO" sz="11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eaLnBrk="0" hangingPunct="0"/>
            <a:endParaRPr lang="nb-NO" altLang="nb-NO" sz="8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eaLnBrk="0" hangingPunct="0"/>
            <a:r>
              <a:rPr lang="nb-NO" altLang="nb-NO" sz="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Legetjenesten</a:t>
            </a:r>
          </a:p>
          <a:p>
            <a:pPr eaLnBrk="0" hangingPunct="0"/>
            <a:r>
              <a:rPr lang="nb-NO" altLang="nb-NO" sz="800" dirty="0">
                <a:solidFill>
                  <a:srgbClr val="0071BC"/>
                </a:solidFill>
              </a:rPr>
              <a:t>Kathrine Andresen</a:t>
            </a:r>
          </a:p>
          <a:p>
            <a:pPr eaLnBrk="0" hangingPunct="0"/>
            <a:r>
              <a:rPr lang="nb-NO" altLang="nb-NO" sz="800" dirty="0">
                <a:solidFill>
                  <a:srgbClr val="0071BC"/>
                </a:solidFill>
              </a:rPr>
              <a:t>Thea Steinert</a:t>
            </a:r>
          </a:p>
          <a:p>
            <a:pPr eaLnBrk="0" hangingPunct="0"/>
            <a:r>
              <a:rPr lang="nb-NO" altLang="nb-NO" sz="800" dirty="0">
                <a:solidFill>
                  <a:srgbClr val="0071BC"/>
                </a:solidFill>
              </a:rPr>
              <a:t>Maria Hellevik</a:t>
            </a:r>
          </a:p>
          <a:p>
            <a:pPr eaLnBrk="0" hangingPunct="0"/>
            <a:endParaRPr lang="nb-NO" altLang="nb-NO" sz="800" dirty="0">
              <a:solidFill>
                <a:srgbClr val="0071BC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eaLnBrk="0" hangingPunct="0"/>
            <a:r>
              <a:rPr lang="nb-NO" altLang="nb-NO" sz="800" b="1" dirty="0">
                <a:latin typeface="Poppins" panose="00000500000000000000" pitchFamily="2" charset="0"/>
                <a:cs typeface="Poppins" panose="00000500000000000000" pitchFamily="2" charset="0"/>
              </a:rPr>
              <a:t>Forkontor</a:t>
            </a:r>
          </a:p>
          <a:p>
            <a:pPr eaLnBrk="0" hangingPunct="0"/>
            <a:r>
              <a: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Ann Kristin Olsen</a:t>
            </a:r>
          </a:p>
          <a:p>
            <a:pPr lvl="0" eaLnBrk="0" hangingPunct="0"/>
            <a:endParaRPr lang="nb-NO" altLang="nb-NO" sz="1000" dirty="0">
              <a:solidFill>
                <a:srgbClr val="B96847"/>
              </a:solidFill>
            </a:endParaRPr>
          </a:p>
        </p:txBody>
      </p:sp>
      <p:sp>
        <p:nvSpPr>
          <p:cNvPr id="42" name="_s3089"/>
          <p:cNvSpPr>
            <a:spLocks noChangeArrowheads="1"/>
          </p:cNvSpPr>
          <p:nvPr/>
        </p:nvSpPr>
        <p:spPr bwMode="auto">
          <a:xfrm>
            <a:off x="2251980" y="4199571"/>
            <a:ext cx="937381" cy="120968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80259" tIns="40130" rIns="80259" bIns="40130" numCol="1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nb-NO" altLang="nb-NO" sz="1000" dirty="0">
                <a:solidFill>
                  <a:srgbClr val="0071BC"/>
                </a:solidFill>
                <a:latin typeface="Poppins SemiBold" panose="00000700000000000000" pitchFamily="2" charset="0"/>
                <a:ea typeface="+mj-ea"/>
                <a:cs typeface="Poppins SemiBold" panose="00000700000000000000" pitchFamily="2" charset="0"/>
              </a:rPr>
              <a:t>NAV </a:t>
            </a:r>
          </a:p>
          <a:p>
            <a:pPr algn="ctr" eaLnBrk="0" hangingPunct="0"/>
            <a:r>
              <a:rPr lang="nb-NO" altLang="nb-NO" sz="1000" b="1" dirty="0">
                <a:latin typeface="Poppins" panose="00000500000000000000" pitchFamily="2" charset="0"/>
                <a:ea typeface="+mj-ea"/>
                <a:cs typeface="Poppins" panose="00000500000000000000" pitchFamily="2" charset="0"/>
              </a:rPr>
              <a:t>Kommunal</a:t>
            </a:r>
            <a:r>
              <a:rPr lang="nb-NO" altLang="nb-NO" sz="1000" dirty="0">
                <a:solidFill>
                  <a:srgbClr val="0071BC"/>
                </a:solidFill>
                <a:latin typeface="Poppins SemiBold" panose="00000700000000000000" pitchFamily="2" charset="0"/>
                <a:ea typeface="+mj-ea"/>
                <a:cs typeface="Poppins SemiBold" panose="00000700000000000000" pitchFamily="2" charset="0"/>
              </a:rPr>
              <a:t> </a:t>
            </a:r>
          </a:p>
          <a:p>
            <a:pPr lvl="0" algn="ctr" eaLnBrk="0" hangingPunct="0"/>
            <a:r>
              <a:rPr lang="nb-NO" altLang="nb-NO" sz="1100" dirty="0"/>
              <a:t> </a:t>
            </a:r>
            <a:r>
              <a: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Vivi-Ann Berg</a:t>
            </a:r>
          </a:p>
          <a:p>
            <a:pPr eaLnBrk="0" hangingPunct="0"/>
            <a:endParaRPr lang="nb-NO" altLang="nb-NO" sz="1000" dirty="0">
              <a:solidFill>
                <a:srgbClr val="0071BC"/>
              </a:solidFill>
            </a:endParaRPr>
          </a:p>
          <a:p>
            <a:pPr eaLnBrk="0" hangingPunct="0"/>
            <a:endParaRPr lang="nb-NO" altLang="nb-NO" sz="1000" dirty="0">
              <a:solidFill>
                <a:srgbClr val="0071BC"/>
              </a:solidFill>
            </a:endParaRPr>
          </a:p>
        </p:txBody>
      </p:sp>
      <p:sp>
        <p:nvSpPr>
          <p:cNvPr id="28" name="_s3084"/>
          <p:cNvSpPr>
            <a:spLocks noChangeArrowheads="1"/>
          </p:cNvSpPr>
          <p:nvPr/>
        </p:nvSpPr>
        <p:spPr bwMode="auto">
          <a:xfrm>
            <a:off x="1403649" y="2028801"/>
            <a:ext cx="2304256" cy="103048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80259" tIns="40130" rIns="80259" bIns="4013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400" b="1" dirty="0">
              <a:solidFill>
                <a:srgbClr val="3C8C93"/>
              </a:solidFill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400" b="1" dirty="0">
              <a:solidFill>
                <a:srgbClr val="3C8C93"/>
              </a:solidFill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1200" dirty="0">
              <a:solidFill>
                <a:srgbClr val="0071BC"/>
              </a:solidFill>
              <a:latin typeface="Poppins SemiBold" panose="00000700000000000000" pitchFamily="2" charset="0"/>
              <a:ea typeface="+mj-ea"/>
              <a:cs typeface="Poppins SemiBold" panose="000007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1200" dirty="0">
                <a:solidFill>
                  <a:srgbClr val="0071BC"/>
                </a:solidFill>
                <a:latin typeface="Poppins SemiBold" panose="00000700000000000000" pitchFamily="2" charset="0"/>
                <a:ea typeface="+mj-ea"/>
                <a:cs typeface="Poppins SemiBold" panose="00000700000000000000" pitchFamily="2" charset="0"/>
              </a:rPr>
              <a:t>Økonomi og lønn</a:t>
            </a:r>
          </a:p>
          <a:p>
            <a:pPr eaLnBrk="0" hangingPunct="0"/>
            <a:r>
              <a:rPr lang="nb-NO" altLang="nb-NO" sz="1000" b="1" dirty="0">
                <a:latin typeface="Poppins" panose="00000500000000000000" pitchFamily="2" charset="0"/>
                <a:cs typeface="Poppins" panose="00000500000000000000" pitchFamily="2" charset="0"/>
              </a:rPr>
              <a:t>Økonomisjef</a:t>
            </a:r>
            <a:r>
              <a:rPr lang="nb-NO" altLang="nb-NO" sz="1400" b="1" dirty="0">
                <a:solidFill>
                  <a:srgbClr val="3C8C93"/>
                </a:solidFill>
              </a:rPr>
              <a:t>   </a:t>
            </a:r>
          </a:p>
          <a:p>
            <a:pPr eaLnBrk="0" hangingPunct="0"/>
            <a:r>
              <a: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Lisbeth Torstensen</a:t>
            </a:r>
          </a:p>
          <a:p>
            <a:pPr marL="0" marR="0" lvl="0" indent="0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nb-NO" altLang="nb-NO" sz="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Regnskap</a:t>
            </a:r>
            <a:r>
              <a:rPr lang="nb-NO" altLang="nb-NO" sz="1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kumimoji="0" lang="nb-NO" altLang="nb-NO" sz="1400" b="1" i="0" u="none" strike="noStrike" cap="none" normalizeH="0" dirty="0">
                <a:ln>
                  <a:noFill/>
                </a:ln>
                <a:solidFill>
                  <a:srgbClr val="3C8C93"/>
                </a:solidFill>
                <a:effectLst/>
                <a:latin typeface="Arial" panose="020B0604020202020204" pitchFamily="34" charset="0"/>
              </a:rPr>
              <a:t>     </a:t>
            </a:r>
          </a:p>
          <a:p>
            <a:pPr marL="0" marR="0" lvl="0" indent="0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nb-NO" altLang="nb-NO" sz="800" dirty="0">
                <a:solidFill>
                  <a:srgbClr val="0071BC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Ann-Merethe Bensvik</a:t>
            </a:r>
          </a:p>
          <a:p>
            <a:pPr marL="0" marR="0" lvl="0" indent="0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nb-NO" altLang="nb-NO" sz="1000" dirty="0">
              <a:solidFill>
                <a:srgbClr val="0071BC"/>
              </a:solidFill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400" b="1" i="0" u="none" strike="noStrike" cap="none" normalizeH="0" baseline="0" dirty="0">
              <a:ln>
                <a:noFill/>
              </a:ln>
              <a:solidFill>
                <a:srgbClr val="3C8C93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400" b="1" i="0" u="none" strike="noStrike" cap="none" normalizeH="0" baseline="0" dirty="0">
              <a:ln>
                <a:noFill/>
              </a:ln>
              <a:solidFill>
                <a:srgbClr val="3C8C9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777343" y="3543533"/>
            <a:ext cx="251509" cy="7200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4" name="Rett linje 13"/>
          <p:cNvCxnSpPr>
            <a:stCxn id="73" idx="2"/>
          </p:cNvCxnSpPr>
          <p:nvPr/>
        </p:nvCxnSpPr>
        <p:spPr>
          <a:xfrm>
            <a:off x="4525311" y="1854369"/>
            <a:ext cx="0" cy="1548000"/>
          </a:xfrm>
          <a:prstGeom prst="line">
            <a:avLst/>
          </a:prstGeom>
          <a:ln w="101600" cmpd="sng">
            <a:solidFill>
              <a:schemeClr val="bg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linje 16"/>
          <p:cNvCxnSpPr/>
          <p:nvPr/>
        </p:nvCxnSpPr>
        <p:spPr>
          <a:xfrm>
            <a:off x="467544" y="3402369"/>
            <a:ext cx="7920880" cy="0"/>
          </a:xfrm>
          <a:prstGeom prst="line">
            <a:avLst/>
          </a:prstGeom>
          <a:ln w="101600" cap="rnd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linje 19"/>
          <p:cNvCxnSpPr>
            <a:cxnSpLocks/>
            <a:stCxn id="87" idx="0"/>
          </p:cNvCxnSpPr>
          <p:nvPr/>
        </p:nvCxnSpPr>
        <p:spPr>
          <a:xfrm flipH="1">
            <a:off x="467544" y="3642503"/>
            <a:ext cx="120847" cy="10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linje 22"/>
          <p:cNvCxnSpPr/>
          <p:nvPr/>
        </p:nvCxnSpPr>
        <p:spPr>
          <a:xfrm>
            <a:off x="467790" y="3392062"/>
            <a:ext cx="0" cy="250441"/>
          </a:xfrm>
          <a:prstGeom prst="line">
            <a:avLst/>
          </a:prstGeom>
          <a:ln w="1016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>
            <a:off x="1696902" y="3399833"/>
            <a:ext cx="0" cy="250441"/>
          </a:xfrm>
          <a:prstGeom prst="line">
            <a:avLst/>
          </a:prstGeom>
          <a:ln w="1016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tt linje 29"/>
          <p:cNvCxnSpPr/>
          <p:nvPr/>
        </p:nvCxnSpPr>
        <p:spPr>
          <a:xfrm rot="60000">
            <a:off x="2699792" y="3399833"/>
            <a:ext cx="20879" cy="799738"/>
          </a:xfrm>
          <a:prstGeom prst="line">
            <a:avLst/>
          </a:prstGeom>
          <a:ln w="101600">
            <a:solidFill>
              <a:schemeClr val="bg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tt linje 39"/>
          <p:cNvCxnSpPr/>
          <p:nvPr/>
        </p:nvCxnSpPr>
        <p:spPr>
          <a:xfrm>
            <a:off x="4283968" y="3399711"/>
            <a:ext cx="0" cy="242792"/>
          </a:xfrm>
          <a:prstGeom prst="line">
            <a:avLst/>
          </a:prstGeom>
          <a:ln w="1016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tt linje 43"/>
          <p:cNvCxnSpPr>
            <a:endCxn id="50" idx="0"/>
          </p:cNvCxnSpPr>
          <p:nvPr/>
        </p:nvCxnSpPr>
        <p:spPr>
          <a:xfrm>
            <a:off x="8388424" y="3399711"/>
            <a:ext cx="333" cy="793191"/>
          </a:xfrm>
          <a:prstGeom prst="line">
            <a:avLst/>
          </a:prstGeom>
          <a:ln w="1016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tt linje 47"/>
          <p:cNvCxnSpPr>
            <a:cxnSpLocks/>
            <a:stCxn id="13" idx="0"/>
          </p:cNvCxnSpPr>
          <p:nvPr/>
        </p:nvCxnSpPr>
        <p:spPr>
          <a:xfrm flipH="1" flipV="1">
            <a:off x="6873262" y="3399711"/>
            <a:ext cx="1" cy="251038"/>
          </a:xfrm>
          <a:prstGeom prst="line">
            <a:avLst/>
          </a:prstGeom>
          <a:ln w="1016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tt linje 52"/>
          <p:cNvCxnSpPr>
            <a:cxnSpLocks/>
            <a:stCxn id="28" idx="3"/>
            <a:endCxn id="76" idx="1"/>
          </p:cNvCxnSpPr>
          <p:nvPr/>
        </p:nvCxnSpPr>
        <p:spPr>
          <a:xfrm>
            <a:off x="3707905" y="2544043"/>
            <a:ext cx="908055" cy="0"/>
          </a:xfrm>
          <a:prstGeom prst="line">
            <a:avLst/>
          </a:prstGeom>
          <a:ln w="1016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_s3085"/>
          <p:cNvSpPr>
            <a:spLocks noChangeArrowheads="1"/>
          </p:cNvSpPr>
          <p:nvPr/>
        </p:nvSpPr>
        <p:spPr bwMode="auto">
          <a:xfrm>
            <a:off x="6295112" y="975433"/>
            <a:ext cx="1156300" cy="39118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80259" tIns="40130" rIns="80259" bIns="4013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1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Kommunestyret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100" b="1" i="0" u="none" strike="noStrike" cap="none" normalizeH="0" baseline="0" dirty="0">
                <a:ln>
                  <a:noFill/>
                </a:ln>
                <a:solidFill>
                  <a:srgbClr val="0071BC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Ordfører</a:t>
            </a:r>
          </a:p>
        </p:txBody>
      </p:sp>
      <p:cxnSp>
        <p:nvCxnSpPr>
          <p:cNvPr id="34" name="Rett linje 33"/>
          <p:cNvCxnSpPr/>
          <p:nvPr/>
        </p:nvCxnSpPr>
        <p:spPr>
          <a:xfrm>
            <a:off x="7452677" y="1231385"/>
            <a:ext cx="216000" cy="0"/>
          </a:xfrm>
          <a:prstGeom prst="straightConnector1">
            <a:avLst/>
          </a:prstGeom>
          <a:ln w="4762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tt linje 37"/>
          <p:cNvCxnSpPr/>
          <p:nvPr/>
        </p:nvCxnSpPr>
        <p:spPr>
          <a:xfrm>
            <a:off x="7656981" y="1215292"/>
            <a:ext cx="0" cy="576000"/>
          </a:xfrm>
          <a:prstGeom prst="line">
            <a:avLst/>
          </a:prstGeom>
          <a:ln w="47625" cmpd="sng">
            <a:solidFill>
              <a:schemeClr val="bg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tt linje 33"/>
          <p:cNvCxnSpPr/>
          <p:nvPr/>
        </p:nvCxnSpPr>
        <p:spPr>
          <a:xfrm>
            <a:off x="7164677" y="1534380"/>
            <a:ext cx="468000" cy="0"/>
          </a:xfrm>
          <a:prstGeom prst="straightConnector1">
            <a:avLst/>
          </a:prstGeom>
          <a:ln w="4762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tt linje 33"/>
          <p:cNvCxnSpPr/>
          <p:nvPr/>
        </p:nvCxnSpPr>
        <p:spPr>
          <a:xfrm>
            <a:off x="7164677" y="1772816"/>
            <a:ext cx="504000" cy="0"/>
          </a:xfrm>
          <a:prstGeom prst="straightConnector1">
            <a:avLst/>
          </a:prstGeom>
          <a:ln w="47625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_s3085"/>
          <p:cNvSpPr>
            <a:spLocks noChangeArrowheads="1"/>
          </p:cNvSpPr>
          <p:nvPr/>
        </p:nvSpPr>
        <p:spPr bwMode="auto">
          <a:xfrm>
            <a:off x="6295112" y="1439375"/>
            <a:ext cx="869792" cy="18322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80259" tIns="40130" rIns="80259" bIns="4013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800" b="1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altLang="nb-NO" sz="800" dirty="0">
                <a:solidFill>
                  <a:schemeClr val="tx2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Boligstiftelse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100" b="1" i="0" u="none" strike="noStrike" cap="none" normalizeH="0" baseline="0" dirty="0">
              <a:ln>
                <a:noFill/>
              </a:ln>
              <a:solidFill>
                <a:srgbClr val="0071BC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5" name="_s3085"/>
          <p:cNvSpPr>
            <a:spLocks noChangeArrowheads="1"/>
          </p:cNvSpPr>
          <p:nvPr/>
        </p:nvSpPr>
        <p:spPr bwMode="auto">
          <a:xfrm>
            <a:off x="6295112" y="1657496"/>
            <a:ext cx="869792" cy="18322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80259" tIns="40130" rIns="80259" bIns="4013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b-NO" altLang="nb-NO" sz="800" b="1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ctr" eaLnBrk="0" hangingPunct="0"/>
            <a:endParaRPr lang="nb-NO" altLang="nb-NO" sz="800" dirty="0">
              <a:solidFill>
                <a:schemeClr val="tx2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100" b="1" i="0" u="none" strike="noStrike" cap="none" normalizeH="0" baseline="0" dirty="0">
              <a:ln>
                <a:noFill/>
              </a:ln>
              <a:solidFill>
                <a:srgbClr val="0071BC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00085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tf06256180_win32</Template>
  <TotalTime>23247</TotalTime>
  <Words>140</Words>
  <Application>Microsoft Office PowerPoint</Application>
  <PresentationFormat>Skjermfremvisning (4:3)</PresentationFormat>
  <Paragraphs>134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Poppins</vt:lpstr>
      <vt:lpstr>Poppins SemiBold</vt:lpstr>
      <vt:lpstr>Default Design</vt:lpstr>
      <vt:lpstr>                                       ORGANISASJONSKART                VÆRØY KOMMUNE</vt:lpstr>
    </vt:vector>
  </TitlesOfParts>
  <Manager/>
  <Company>Vågan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VÆRØY KOMMUNE - ORGANISASJONSKART</dc:title>
  <dc:subject/>
  <dc:creator>Kristine Sørheim</dc:creator>
  <cp:keywords/>
  <dc:description/>
  <cp:lastModifiedBy>Kristine Sørheim</cp:lastModifiedBy>
  <cp:revision>124</cp:revision>
  <cp:lastPrinted>2022-10-03T12:45:39Z</cp:lastPrinted>
  <dcterms:created xsi:type="dcterms:W3CDTF">2021-07-08T06:51:17Z</dcterms:created>
  <dcterms:modified xsi:type="dcterms:W3CDTF">2025-07-21T10:22:48Z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TC062561801033</vt:lpwstr>
  </property>
</Properties>
</file>